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d19c130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d19c130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d19c130c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d19c130c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d19c130c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2d19c130c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2d19c130c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2d19c130c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d19c130c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2d19c130c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d19c130c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d19c130c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Sharon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2f4e30168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2f4e30168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2cfc7d5e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2cfc7d5e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cfc7d5e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2cfc7d5e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cfc7d5ed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cfc7d5ed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ce08c21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ce08c21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cfc7d5ed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2cfc7d5ed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fff5cd0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2fff5cd0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 an idea to use a secondary contour that is meant to find the “inner” portion of the epithelium to then find the closest point to that inner line from the outer contour and draw a box depending on that width that is created. Some issues that could have been kinked out with some more coding and solutions, but once Ryan came out with his new version of his code I decided this wasn’t worth pursuing.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d4dd3a9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d4dd3a9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2ff26ac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2ff26ac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ff26ac22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ff26ac22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ff26ac22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ff26ac22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2ff26ac22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2ff26ac22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2feed793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feed793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2feed793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2feed7936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32.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26.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3.png"/><Relationship Id="rId10" Type="http://schemas.openxmlformats.org/officeDocument/2006/relationships/image" Target="../media/image36.png"/><Relationship Id="rId9"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3.png"/><Relationship Id="rId8"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55.png"/><Relationship Id="rId10" Type="http://schemas.openxmlformats.org/officeDocument/2006/relationships/image" Target="../media/image40.png"/><Relationship Id="rId9"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34.png"/><Relationship Id="rId7" Type="http://schemas.openxmlformats.org/officeDocument/2006/relationships/image" Target="../media/image49.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55.png"/><Relationship Id="rId5"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50.png"/><Relationship Id="rId6"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3" y="148468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Presentation 3: Coders</a:t>
            </a:r>
            <a:endParaRPr/>
          </a:p>
        </p:txBody>
      </p:sp>
      <p:sp>
        <p:nvSpPr>
          <p:cNvPr id="129" name="Google Shape;129;p13"/>
          <p:cNvSpPr txBox="1"/>
          <p:nvPr/>
        </p:nvSpPr>
        <p:spPr>
          <a:xfrm>
            <a:off x="311700" y="2650875"/>
            <a:ext cx="85206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Calibri"/>
                <a:ea typeface="Calibri"/>
                <a:cs typeface="Calibri"/>
                <a:sym typeface="Calibri"/>
              </a:rPr>
              <a:t>Hannah Ma, Sharon Lin, Ryan Lach, Nathan Jung, Sari Eisen</a:t>
            </a:r>
            <a:endParaRPr sz="25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Debugging: Epithelium Width</a:t>
            </a:r>
            <a:endParaRPr/>
          </a:p>
        </p:txBody>
      </p:sp>
      <p:sp>
        <p:nvSpPr>
          <p:cNvPr id="196" name="Google Shape;196;p22"/>
          <p:cNvSpPr txBox="1"/>
          <p:nvPr>
            <p:ph idx="1" type="body"/>
          </p:nvPr>
        </p:nvSpPr>
        <p:spPr>
          <a:xfrm>
            <a:off x="819150" y="1557650"/>
            <a:ext cx="7505700" cy="288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800"/>
              <a:t>Problem:</a:t>
            </a:r>
            <a:r>
              <a:rPr lang="en" sz="1800"/>
              <a:t> Some patches don't cover the entire epithelium width                                                                              … but what does “cover epithelium width” mean?</a:t>
            </a:r>
            <a:endParaRPr sz="1800"/>
          </a:p>
          <a:p>
            <a:pPr indent="0" lvl="0" marL="0" rtl="0" algn="l">
              <a:spcBef>
                <a:spcPts val="1200"/>
              </a:spcBef>
              <a:spcAft>
                <a:spcPts val="0"/>
              </a:spcAft>
              <a:buNone/>
            </a:pPr>
            <a:r>
              <a:rPr b="1" lang="en" sz="1800"/>
              <a:t>Current Definition:</a:t>
            </a:r>
            <a:r>
              <a:rPr lang="en" sz="1800"/>
              <a:t> increase size of patch from 128x128 until point opposite of tangent point along contour is outside epithelium, or until size of patch is 1024x1024</a:t>
            </a:r>
            <a:endParaRPr sz="1800"/>
          </a:p>
          <a:p>
            <a:pPr indent="0" lvl="0" marL="0" rtl="0" algn="l">
              <a:spcBef>
                <a:spcPts val="1200"/>
              </a:spcBef>
              <a:spcAft>
                <a:spcPts val="0"/>
              </a:spcAft>
              <a:buNone/>
            </a:pPr>
            <a:r>
              <a:rPr b="1" lang="en" sz="1800"/>
              <a:t>Alternative Definitions:</a:t>
            </a:r>
            <a:endParaRPr b="1" sz="1800"/>
          </a:p>
          <a:p>
            <a:pPr indent="-334327" lvl="0" marL="457200" rtl="0" algn="l">
              <a:spcBef>
                <a:spcPts val="1200"/>
              </a:spcBef>
              <a:spcAft>
                <a:spcPts val="0"/>
              </a:spcAft>
              <a:buSzPct val="100000"/>
              <a:buAutoNum type="arabicPeriod"/>
            </a:pPr>
            <a:r>
              <a:rPr lang="en" sz="1800"/>
              <a:t>At least two </a:t>
            </a:r>
            <a:r>
              <a:rPr lang="en" sz="1800"/>
              <a:t>opposite </a:t>
            </a:r>
            <a:r>
              <a:rPr lang="en" sz="1800"/>
              <a:t>corners are outside epithelium</a:t>
            </a:r>
            <a:endParaRPr sz="1800"/>
          </a:p>
          <a:p>
            <a:pPr indent="-334327" lvl="0" marL="457200" rtl="0" algn="l">
              <a:spcBef>
                <a:spcPts val="0"/>
              </a:spcBef>
              <a:spcAft>
                <a:spcPts val="0"/>
              </a:spcAft>
              <a:buSzPct val="100000"/>
              <a:buAutoNum type="arabicPeriod"/>
            </a:pPr>
            <a:r>
              <a:rPr lang="en" sz="1800"/>
              <a:t>At least two points on opposite sides of patch are outside epithelium</a:t>
            </a:r>
            <a:endParaRPr sz="1800"/>
          </a:p>
          <a:p>
            <a:pPr indent="-334327" lvl="0" marL="457200" rtl="0" algn="l">
              <a:spcBef>
                <a:spcPts val="0"/>
              </a:spcBef>
              <a:spcAft>
                <a:spcPts val="0"/>
              </a:spcAft>
              <a:buSzPct val="100000"/>
              <a:buAutoNum type="arabicPeriod"/>
            </a:pPr>
            <a:r>
              <a:rPr lang="en" sz="1800"/>
              <a:t>At least two points on any two sides of patch are outside epithelium</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a:blip r:embed="rId3">
            <a:alphaModFix/>
          </a:blip>
          <a:stretch>
            <a:fillRect/>
          </a:stretch>
        </p:blipFill>
        <p:spPr>
          <a:xfrm>
            <a:off x="793611" y="562150"/>
            <a:ext cx="1889225" cy="3673005"/>
          </a:xfrm>
          <a:prstGeom prst="rect">
            <a:avLst/>
          </a:prstGeom>
          <a:noFill/>
          <a:ln>
            <a:noFill/>
          </a:ln>
        </p:spPr>
      </p:pic>
      <p:sp>
        <p:nvSpPr>
          <p:cNvPr id="202" name="Google Shape;202;p23"/>
          <p:cNvSpPr txBox="1"/>
          <p:nvPr/>
        </p:nvSpPr>
        <p:spPr>
          <a:xfrm>
            <a:off x="793613" y="42351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current</a:t>
            </a:r>
            <a:endParaRPr sz="1300">
              <a:solidFill>
                <a:schemeClr val="dk2"/>
              </a:solidFill>
              <a:latin typeface="Calibri"/>
              <a:ea typeface="Calibri"/>
              <a:cs typeface="Calibri"/>
              <a:sym typeface="Calibri"/>
            </a:endParaRPr>
          </a:p>
        </p:txBody>
      </p:sp>
      <p:pic>
        <p:nvPicPr>
          <p:cNvPr id="203" name="Google Shape;203;p23"/>
          <p:cNvPicPr preferRelativeResize="0"/>
          <p:nvPr/>
        </p:nvPicPr>
        <p:blipFill>
          <a:blip r:embed="rId4">
            <a:alphaModFix/>
          </a:blip>
          <a:stretch>
            <a:fillRect/>
          </a:stretch>
        </p:blipFill>
        <p:spPr>
          <a:xfrm>
            <a:off x="2682837" y="562145"/>
            <a:ext cx="1889225" cy="3673005"/>
          </a:xfrm>
          <a:prstGeom prst="rect">
            <a:avLst/>
          </a:prstGeom>
          <a:noFill/>
          <a:ln>
            <a:noFill/>
          </a:ln>
        </p:spPr>
      </p:pic>
      <p:pic>
        <p:nvPicPr>
          <p:cNvPr id="204" name="Google Shape;204;p23"/>
          <p:cNvPicPr preferRelativeResize="0"/>
          <p:nvPr/>
        </p:nvPicPr>
        <p:blipFill>
          <a:blip r:embed="rId5">
            <a:alphaModFix/>
          </a:blip>
          <a:stretch>
            <a:fillRect/>
          </a:stretch>
        </p:blipFill>
        <p:spPr>
          <a:xfrm>
            <a:off x="4572062" y="562145"/>
            <a:ext cx="1889225" cy="3673005"/>
          </a:xfrm>
          <a:prstGeom prst="rect">
            <a:avLst/>
          </a:prstGeom>
          <a:noFill/>
          <a:ln>
            <a:noFill/>
          </a:ln>
        </p:spPr>
      </p:pic>
      <p:sp>
        <p:nvSpPr>
          <p:cNvPr id="205" name="Google Shape;205;p23"/>
          <p:cNvSpPr txBox="1"/>
          <p:nvPr/>
        </p:nvSpPr>
        <p:spPr>
          <a:xfrm>
            <a:off x="2682838" y="42351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206" name="Google Shape;206;p23"/>
          <p:cNvSpPr txBox="1"/>
          <p:nvPr/>
        </p:nvSpPr>
        <p:spPr>
          <a:xfrm>
            <a:off x="4572063" y="42351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207" name="Google Shape;207;p23"/>
          <p:cNvSpPr txBox="1"/>
          <p:nvPr/>
        </p:nvSpPr>
        <p:spPr>
          <a:xfrm>
            <a:off x="6461288" y="42351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pic>
        <p:nvPicPr>
          <p:cNvPr id="208" name="Google Shape;208;p23"/>
          <p:cNvPicPr preferRelativeResize="0"/>
          <p:nvPr/>
        </p:nvPicPr>
        <p:blipFill>
          <a:blip r:embed="rId6">
            <a:alphaModFix/>
          </a:blip>
          <a:stretch>
            <a:fillRect/>
          </a:stretch>
        </p:blipFill>
        <p:spPr>
          <a:xfrm>
            <a:off x="6461287" y="562263"/>
            <a:ext cx="1889100" cy="36727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4"/>
          <p:cNvPicPr preferRelativeResize="0"/>
          <p:nvPr/>
        </p:nvPicPr>
        <p:blipFill>
          <a:blip r:embed="rId3">
            <a:alphaModFix/>
          </a:blip>
          <a:stretch>
            <a:fillRect/>
          </a:stretch>
        </p:blipFill>
        <p:spPr>
          <a:xfrm>
            <a:off x="418200" y="826661"/>
            <a:ext cx="2076767" cy="3049847"/>
          </a:xfrm>
          <a:prstGeom prst="rect">
            <a:avLst/>
          </a:prstGeom>
          <a:noFill/>
          <a:ln>
            <a:noFill/>
          </a:ln>
        </p:spPr>
      </p:pic>
      <p:pic>
        <p:nvPicPr>
          <p:cNvPr id="214" name="Google Shape;214;p24"/>
          <p:cNvPicPr preferRelativeResize="0"/>
          <p:nvPr/>
        </p:nvPicPr>
        <p:blipFill>
          <a:blip r:embed="rId4">
            <a:alphaModFix/>
          </a:blip>
          <a:stretch>
            <a:fillRect/>
          </a:stretch>
        </p:blipFill>
        <p:spPr>
          <a:xfrm>
            <a:off x="2495104" y="826650"/>
            <a:ext cx="2076767" cy="3049859"/>
          </a:xfrm>
          <a:prstGeom prst="rect">
            <a:avLst/>
          </a:prstGeom>
          <a:noFill/>
          <a:ln>
            <a:noFill/>
          </a:ln>
        </p:spPr>
      </p:pic>
      <p:pic>
        <p:nvPicPr>
          <p:cNvPr id="215" name="Google Shape;215;p24"/>
          <p:cNvPicPr preferRelativeResize="0"/>
          <p:nvPr/>
        </p:nvPicPr>
        <p:blipFill>
          <a:blip r:embed="rId5">
            <a:alphaModFix/>
          </a:blip>
          <a:stretch>
            <a:fillRect/>
          </a:stretch>
        </p:blipFill>
        <p:spPr>
          <a:xfrm>
            <a:off x="4572008" y="826654"/>
            <a:ext cx="2076767" cy="3049865"/>
          </a:xfrm>
          <a:prstGeom prst="rect">
            <a:avLst/>
          </a:prstGeom>
          <a:noFill/>
          <a:ln>
            <a:noFill/>
          </a:ln>
        </p:spPr>
      </p:pic>
      <p:pic>
        <p:nvPicPr>
          <p:cNvPr id="216" name="Google Shape;216;p24"/>
          <p:cNvPicPr preferRelativeResize="0"/>
          <p:nvPr/>
        </p:nvPicPr>
        <p:blipFill>
          <a:blip r:embed="rId6">
            <a:alphaModFix/>
          </a:blip>
          <a:stretch>
            <a:fillRect/>
          </a:stretch>
        </p:blipFill>
        <p:spPr>
          <a:xfrm>
            <a:off x="6648912" y="826650"/>
            <a:ext cx="2076767" cy="3049859"/>
          </a:xfrm>
          <a:prstGeom prst="rect">
            <a:avLst/>
          </a:prstGeom>
          <a:noFill/>
          <a:ln>
            <a:noFill/>
          </a:ln>
        </p:spPr>
      </p:pic>
      <p:sp>
        <p:nvSpPr>
          <p:cNvPr id="217" name="Google Shape;217;p24"/>
          <p:cNvSpPr txBox="1"/>
          <p:nvPr/>
        </p:nvSpPr>
        <p:spPr>
          <a:xfrm>
            <a:off x="418200" y="3926555"/>
            <a:ext cx="20769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current</a:t>
            </a:r>
            <a:endParaRPr sz="1300">
              <a:solidFill>
                <a:schemeClr val="dk2"/>
              </a:solidFill>
              <a:latin typeface="Calibri"/>
              <a:ea typeface="Calibri"/>
              <a:cs typeface="Calibri"/>
              <a:sym typeface="Calibri"/>
            </a:endParaRPr>
          </a:p>
        </p:txBody>
      </p:sp>
      <p:sp>
        <p:nvSpPr>
          <p:cNvPr id="218" name="Google Shape;218;p24"/>
          <p:cNvSpPr txBox="1"/>
          <p:nvPr/>
        </p:nvSpPr>
        <p:spPr>
          <a:xfrm>
            <a:off x="2495104" y="3926555"/>
            <a:ext cx="20769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219" name="Google Shape;219;p24"/>
          <p:cNvSpPr txBox="1"/>
          <p:nvPr/>
        </p:nvSpPr>
        <p:spPr>
          <a:xfrm>
            <a:off x="4572008" y="3926555"/>
            <a:ext cx="20769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220" name="Google Shape;220;p24"/>
          <p:cNvSpPr txBox="1"/>
          <p:nvPr/>
        </p:nvSpPr>
        <p:spPr>
          <a:xfrm>
            <a:off x="6648912" y="3926555"/>
            <a:ext cx="20769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a:blip r:embed="rId3">
            <a:alphaModFix/>
          </a:blip>
          <a:stretch>
            <a:fillRect/>
          </a:stretch>
        </p:blipFill>
        <p:spPr>
          <a:xfrm>
            <a:off x="767687" y="347750"/>
            <a:ext cx="1889100" cy="4178009"/>
          </a:xfrm>
          <a:prstGeom prst="rect">
            <a:avLst/>
          </a:prstGeom>
          <a:noFill/>
          <a:ln>
            <a:noFill/>
          </a:ln>
        </p:spPr>
      </p:pic>
      <p:pic>
        <p:nvPicPr>
          <p:cNvPr id="226" name="Google Shape;226;p25"/>
          <p:cNvPicPr preferRelativeResize="0"/>
          <p:nvPr/>
        </p:nvPicPr>
        <p:blipFill>
          <a:blip r:embed="rId4">
            <a:alphaModFix/>
          </a:blip>
          <a:stretch>
            <a:fillRect/>
          </a:stretch>
        </p:blipFill>
        <p:spPr>
          <a:xfrm>
            <a:off x="2656788" y="347750"/>
            <a:ext cx="1889100" cy="4178009"/>
          </a:xfrm>
          <a:prstGeom prst="rect">
            <a:avLst/>
          </a:prstGeom>
          <a:noFill/>
          <a:ln>
            <a:noFill/>
          </a:ln>
        </p:spPr>
      </p:pic>
      <p:pic>
        <p:nvPicPr>
          <p:cNvPr id="227" name="Google Shape;227;p25"/>
          <p:cNvPicPr preferRelativeResize="0"/>
          <p:nvPr/>
        </p:nvPicPr>
        <p:blipFill>
          <a:blip r:embed="rId4">
            <a:alphaModFix/>
          </a:blip>
          <a:stretch>
            <a:fillRect/>
          </a:stretch>
        </p:blipFill>
        <p:spPr>
          <a:xfrm>
            <a:off x="4545887" y="347750"/>
            <a:ext cx="1889100" cy="4178009"/>
          </a:xfrm>
          <a:prstGeom prst="rect">
            <a:avLst/>
          </a:prstGeom>
          <a:noFill/>
          <a:ln>
            <a:noFill/>
          </a:ln>
        </p:spPr>
      </p:pic>
      <p:pic>
        <p:nvPicPr>
          <p:cNvPr id="228" name="Google Shape;228;p25"/>
          <p:cNvPicPr preferRelativeResize="0"/>
          <p:nvPr/>
        </p:nvPicPr>
        <p:blipFill>
          <a:blip r:embed="rId5">
            <a:alphaModFix/>
          </a:blip>
          <a:stretch>
            <a:fillRect/>
          </a:stretch>
        </p:blipFill>
        <p:spPr>
          <a:xfrm>
            <a:off x="6434988" y="347750"/>
            <a:ext cx="1889100" cy="4178009"/>
          </a:xfrm>
          <a:prstGeom prst="rect">
            <a:avLst/>
          </a:prstGeom>
          <a:noFill/>
          <a:ln>
            <a:noFill/>
          </a:ln>
        </p:spPr>
      </p:pic>
      <p:sp>
        <p:nvSpPr>
          <p:cNvPr id="229" name="Google Shape;229;p25"/>
          <p:cNvSpPr txBox="1"/>
          <p:nvPr/>
        </p:nvSpPr>
        <p:spPr>
          <a:xfrm>
            <a:off x="819538" y="44495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current</a:t>
            </a:r>
            <a:endParaRPr sz="1300">
              <a:solidFill>
                <a:schemeClr val="dk2"/>
              </a:solidFill>
              <a:latin typeface="Calibri"/>
              <a:ea typeface="Calibri"/>
              <a:cs typeface="Calibri"/>
              <a:sym typeface="Calibri"/>
            </a:endParaRPr>
          </a:p>
        </p:txBody>
      </p:sp>
      <p:sp>
        <p:nvSpPr>
          <p:cNvPr id="230" name="Google Shape;230;p25"/>
          <p:cNvSpPr txBox="1"/>
          <p:nvPr/>
        </p:nvSpPr>
        <p:spPr>
          <a:xfrm>
            <a:off x="2708763" y="44495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231" name="Google Shape;231;p25"/>
          <p:cNvSpPr txBox="1"/>
          <p:nvPr/>
        </p:nvSpPr>
        <p:spPr>
          <a:xfrm>
            <a:off x="4597988" y="44495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232" name="Google Shape;232;p25"/>
          <p:cNvSpPr txBox="1"/>
          <p:nvPr/>
        </p:nvSpPr>
        <p:spPr>
          <a:xfrm>
            <a:off x="6487213" y="4449550"/>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6"/>
          <p:cNvPicPr preferRelativeResize="0"/>
          <p:nvPr/>
        </p:nvPicPr>
        <p:blipFill>
          <a:blip r:embed="rId3">
            <a:alphaModFix/>
          </a:blip>
          <a:stretch>
            <a:fillRect/>
          </a:stretch>
        </p:blipFill>
        <p:spPr>
          <a:xfrm>
            <a:off x="623375" y="1090003"/>
            <a:ext cx="1974214" cy="2617302"/>
          </a:xfrm>
          <a:prstGeom prst="rect">
            <a:avLst/>
          </a:prstGeom>
          <a:noFill/>
          <a:ln>
            <a:noFill/>
          </a:ln>
        </p:spPr>
      </p:pic>
      <p:pic>
        <p:nvPicPr>
          <p:cNvPr id="238" name="Google Shape;238;p26"/>
          <p:cNvPicPr preferRelativeResize="0"/>
          <p:nvPr/>
        </p:nvPicPr>
        <p:blipFill>
          <a:blip r:embed="rId4">
            <a:alphaModFix/>
          </a:blip>
          <a:stretch>
            <a:fillRect/>
          </a:stretch>
        </p:blipFill>
        <p:spPr>
          <a:xfrm>
            <a:off x="2597720" y="1089999"/>
            <a:ext cx="1974214" cy="2617308"/>
          </a:xfrm>
          <a:prstGeom prst="rect">
            <a:avLst/>
          </a:prstGeom>
          <a:noFill/>
          <a:ln>
            <a:noFill/>
          </a:ln>
        </p:spPr>
      </p:pic>
      <p:pic>
        <p:nvPicPr>
          <p:cNvPr id="239" name="Google Shape;239;p26"/>
          <p:cNvPicPr preferRelativeResize="0"/>
          <p:nvPr/>
        </p:nvPicPr>
        <p:blipFill>
          <a:blip r:embed="rId5">
            <a:alphaModFix/>
          </a:blip>
          <a:stretch>
            <a:fillRect/>
          </a:stretch>
        </p:blipFill>
        <p:spPr>
          <a:xfrm>
            <a:off x="4572065" y="1090004"/>
            <a:ext cx="1974214" cy="2617310"/>
          </a:xfrm>
          <a:prstGeom prst="rect">
            <a:avLst/>
          </a:prstGeom>
          <a:noFill/>
          <a:ln>
            <a:noFill/>
          </a:ln>
        </p:spPr>
      </p:pic>
      <p:sp>
        <p:nvSpPr>
          <p:cNvPr id="240" name="Google Shape;240;p26"/>
          <p:cNvSpPr txBox="1"/>
          <p:nvPr/>
        </p:nvSpPr>
        <p:spPr>
          <a:xfrm>
            <a:off x="793600" y="3707313"/>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current</a:t>
            </a:r>
            <a:endParaRPr sz="1300">
              <a:solidFill>
                <a:schemeClr val="dk2"/>
              </a:solidFill>
              <a:latin typeface="Calibri"/>
              <a:ea typeface="Calibri"/>
              <a:cs typeface="Calibri"/>
              <a:sym typeface="Calibri"/>
            </a:endParaRPr>
          </a:p>
        </p:txBody>
      </p:sp>
      <p:sp>
        <p:nvSpPr>
          <p:cNvPr id="241" name="Google Shape;241;p26"/>
          <p:cNvSpPr txBox="1"/>
          <p:nvPr/>
        </p:nvSpPr>
        <p:spPr>
          <a:xfrm>
            <a:off x="2682825" y="3707313"/>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1</a:t>
            </a:r>
            <a:endParaRPr sz="1300">
              <a:solidFill>
                <a:schemeClr val="dk2"/>
              </a:solidFill>
              <a:latin typeface="Calibri"/>
              <a:ea typeface="Calibri"/>
              <a:cs typeface="Calibri"/>
              <a:sym typeface="Calibri"/>
            </a:endParaRPr>
          </a:p>
        </p:txBody>
      </p:sp>
      <p:sp>
        <p:nvSpPr>
          <p:cNvPr id="242" name="Google Shape;242;p26"/>
          <p:cNvSpPr txBox="1"/>
          <p:nvPr/>
        </p:nvSpPr>
        <p:spPr>
          <a:xfrm>
            <a:off x="4572050" y="3707313"/>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2</a:t>
            </a:r>
            <a:endParaRPr sz="1300">
              <a:solidFill>
                <a:schemeClr val="dk2"/>
              </a:solidFill>
              <a:latin typeface="Calibri"/>
              <a:ea typeface="Calibri"/>
              <a:cs typeface="Calibri"/>
              <a:sym typeface="Calibri"/>
            </a:endParaRPr>
          </a:p>
        </p:txBody>
      </p:sp>
      <p:sp>
        <p:nvSpPr>
          <p:cNvPr id="243" name="Google Shape;243;p26"/>
          <p:cNvSpPr txBox="1"/>
          <p:nvPr/>
        </p:nvSpPr>
        <p:spPr>
          <a:xfrm>
            <a:off x="6461275" y="3707313"/>
            <a:ext cx="18891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3</a:t>
            </a:r>
            <a:endParaRPr sz="1300">
              <a:solidFill>
                <a:schemeClr val="dk2"/>
              </a:solidFill>
              <a:latin typeface="Calibri"/>
              <a:ea typeface="Calibri"/>
              <a:cs typeface="Calibri"/>
              <a:sym typeface="Calibri"/>
            </a:endParaRPr>
          </a:p>
        </p:txBody>
      </p:sp>
      <p:pic>
        <p:nvPicPr>
          <p:cNvPr id="244" name="Google Shape;244;p26"/>
          <p:cNvPicPr preferRelativeResize="0"/>
          <p:nvPr/>
        </p:nvPicPr>
        <p:blipFill>
          <a:blip r:embed="rId6">
            <a:alphaModFix/>
          </a:blip>
          <a:stretch>
            <a:fillRect/>
          </a:stretch>
        </p:blipFill>
        <p:spPr>
          <a:xfrm>
            <a:off x="6546411" y="1089989"/>
            <a:ext cx="1974214" cy="2617308"/>
          </a:xfrm>
          <a:prstGeom prst="rect">
            <a:avLst/>
          </a:prstGeom>
          <a:noFill/>
          <a:ln>
            <a:noFill/>
          </a:ln>
        </p:spPr>
      </p:pic>
      <p:sp>
        <p:nvSpPr>
          <p:cNvPr id="245" name="Google Shape;245;p26"/>
          <p:cNvSpPr txBox="1"/>
          <p:nvPr/>
        </p:nvSpPr>
        <p:spPr>
          <a:xfrm>
            <a:off x="793600" y="564975"/>
            <a:ext cx="5950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*there seems to be a recurring issue with patching by the boundary of the image</a:t>
            </a:r>
            <a:endParaRPr sz="1300">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Debrief</a:t>
            </a:r>
            <a:endParaRPr/>
          </a:p>
        </p:txBody>
      </p:sp>
      <p:sp>
        <p:nvSpPr>
          <p:cNvPr id="251" name="Google Shape;251;p27"/>
          <p:cNvSpPr txBox="1"/>
          <p:nvPr>
            <p:ph idx="1" type="body"/>
          </p:nvPr>
        </p:nvSpPr>
        <p:spPr>
          <a:xfrm>
            <a:off x="819150" y="1557650"/>
            <a:ext cx="7505700" cy="28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50"/>
              <a:t>Alternative Definitions:</a:t>
            </a:r>
            <a:endParaRPr b="1" sz="1650"/>
          </a:p>
          <a:p>
            <a:pPr indent="-333375" lvl="0" marL="457200" rtl="0" algn="l">
              <a:spcBef>
                <a:spcPts val="1200"/>
              </a:spcBef>
              <a:spcAft>
                <a:spcPts val="0"/>
              </a:spcAft>
              <a:buSzPts val="1650"/>
              <a:buAutoNum type="arabicPeriod"/>
            </a:pPr>
            <a:r>
              <a:rPr lang="en" sz="1650"/>
              <a:t>At least two opposite corners are outside epithelium</a:t>
            </a:r>
            <a:endParaRPr sz="1650"/>
          </a:p>
          <a:p>
            <a:pPr indent="-333375" lvl="1" marL="914400" rtl="0" algn="l">
              <a:spcBef>
                <a:spcPts val="0"/>
              </a:spcBef>
              <a:spcAft>
                <a:spcPts val="0"/>
              </a:spcAft>
              <a:buSzPts val="1650"/>
              <a:buAutoNum type="alphaLcPeriod"/>
            </a:pPr>
            <a:r>
              <a:rPr lang="en" sz="1650"/>
              <a:t>Too strict!</a:t>
            </a:r>
            <a:endParaRPr sz="1650"/>
          </a:p>
          <a:p>
            <a:pPr indent="-333375" lvl="0" marL="457200" rtl="0" algn="l">
              <a:spcBef>
                <a:spcPts val="0"/>
              </a:spcBef>
              <a:spcAft>
                <a:spcPts val="0"/>
              </a:spcAft>
              <a:buSzPts val="1650"/>
              <a:buAutoNum type="arabicPeriod"/>
            </a:pPr>
            <a:r>
              <a:rPr lang="en" sz="1650"/>
              <a:t>At least two points on opposite sides of patch are outside epithelium</a:t>
            </a:r>
            <a:endParaRPr sz="1650"/>
          </a:p>
          <a:p>
            <a:pPr indent="-333375" lvl="1" marL="914400" rtl="0" algn="l">
              <a:spcBef>
                <a:spcPts val="0"/>
              </a:spcBef>
              <a:spcAft>
                <a:spcPts val="0"/>
              </a:spcAft>
              <a:buSzPts val="1650"/>
              <a:buAutoNum type="alphaLcPeriod"/>
            </a:pPr>
            <a:r>
              <a:rPr b="1" lang="en" sz="1650"/>
              <a:t>Seems to be the most reasonable</a:t>
            </a:r>
            <a:endParaRPr b="1" sz="1650"/>
          </a:p>
          <a:p>
            <a:pPr indent="-333375" lvl="0" marL="457200" rtl="0" algn="l">
              <a:spcBef>
                <a:spcPts val="0"/>
              </a:spcBef>
              <a:spcAft>
                <a:spcPts val="0"/>
              </a:spcAft>
              <a:buSzPts val="1650"/>
              <a:buAutoNum type="arabicPeriod"/>
            </a:pPr>
            <a:r>
              <a:rPr lang="en" sz="1650"/>
              <a:t>At least two points on any two sides of patch are outside epithelium</a:t>
            </a:r>
            <a:endParaRPr sz="1650"/>
          </a:p>
          <a:p>
            <a:pPr indent="-333375" lvl="1" marL="914400" rtl="0" algn="l">
              <a:spcBef>
                <a:spcPts val="0"/>
              </a:spcBef>
              <a:spcAft>
                <a:spcPts val="0"/>
              </a:spcAft>
              <a:buSzPts val="1650"/>
              <a:buAutoNum type="alphaLcPeriod"/>
            </a:pPr>
            <a:r>
              <a:rPr lang="en" sz="1650"/>
              <a:t>Too lenient!</a:t>
            </a:r>
            <a:endParaRPr sz="1650"/>
          </a:p>
          <a:p>
            <a:pPr indent="0" lvl="0" marL="0" rtl="0" algn="l">
              <a:spcBef>
                <a:spcPts val="1200"/>
              </a:spcBef>
              <a:spcAft>
                <a:spcPts val="1200"/>
              </a:spcAft>
              <a:buNone/>
            </a:pPr>
            <a:r>
              <a:rPr lang="en" sz="1650"/>
              <a:t>Thinkers – any alternative definitions we should try?</a:t>
            </a:r>
            <a:endParaRPr sz="16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Implementing and testing updated code</a:t>
            </a:r>
            <a:endParaRPr/>
          </a:p>
        </p:txBody>
      </p:sp>
      <p:sp>
        <p:nvSpPr>
          <p:cNvPr id="257" name="Google Shape;257;p28"/>
          <p:cNvSpPr txBox="1"/>
          <p:nvPr>
            <p:ph idx="1" type="body"/>
          </p:nvPr>
        </p:nvSpPr>
        <p:spPr>
          <a:xfrm>
            <a:off x="819150" y="1800200"/>
            <a:ext cx="7505700" cy="2687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Epithelium not continuous</a:t>
            </a:r>
            <a:endParaRPr sz="2100"/>
          </a:p>
          <a:p>
            <a:pPr indent="-361950" lvl="0" marL="457200" rtl="0" algn="l">
              <a:spcBef>
                <a:spcPts val="0"/>
              </a:spcBef>
              <a:spcAft>
                <a:spcPts val="0"/>
              </a:spcAft>
              <a:buSzPts val="2100"/>
              <a:buChar char="-"/>
            </a:pPr>
            <a:r>
              <a:rPr lang="en" sz="2100"/>
              <a:t>Epithelium multi-branched</a:t>
            </a:r>
            <a:endParaRPr sz="2100"/>
          </a:p>
          <a:p>
            <a:pPr indent="-361950" lvl="0" marL="457200" rtl="0" algn="l">
              <a:spcBef>
                <a:spcPts val="0"/>
              </a:spcBef>
              <a:spcAft>
                <a:spcPts val="0"/>
              </a:spcAft>
              <a:buSzPts val="2100"/>
              <a:buChar char="-"/>
            </a:pPr>
            <a:r>
              <a:rPr lang="en" sz="2100"/>
              <a:t>Epithelium wider than square size</a:t>
            </a:r>
            <a:endParaRPr sz="2100"/>
          </a:p>
          <a:p>
            <a:pPr indent="-361950" lvl="0" marL="457200" rtl="0" algn="l">
              <a:spcBef>
                <a:spcPts val="0"/>
              </a:spcBef>
              <a:spcAft>
                <a:spcPts val="0"/>
              </a:spcAft>
              <a:buSzPts val="2100"/>
              <a:buChar char="-"/>
            </a:pPr>
            <a:r>
              <a:rPr lang="en" sz="2100"/>
              <a:t>Epithelium with rapidly varying width</a:t>
            </a:r>
            <a:endParaRPr sz="2100"/>
          </a:p>
          <a:p>
            <a:pPr indent="-393700" lvl="0" marL="457200" rtl="0" algn="l">
              <a:spcBef>
                <a:spcPts val="0"/>
              </a:spcBef>
              <a:spcAft>
                <a:spcPts val="0"/>
              </a:spcAft>
              <a:buSzPts val="2600"/>
              <a:buChar char="-"/>
            </a:pPr>
            <a:r>
              <a:rPr lang="en" sz="2600"/>
              <a:t>Any other edge cases?</a:t>
            </a:r>
            <a:endParaRPr sz="2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819150" y="379175"/>
            <a:ext cx="75057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Patchy epithelium example</a:t>
            </a:r>
            <a:endParaRPr/>
          </a:p>
        </p:txBody>
      </p:sp>
      <p:pic>
        <p:nvPicPr>
          <p:cNvPr id="263" name="Google Shape;263;p29"/>
          <p:cNvPicPr preferRelativeResize="0"/>
          <p:nvPr/>
        </p:nvPicPr>
        <p:blipFill rotWithShape="1">
          <a:blip r:embed="rId3">
            <a:alphaModFix/>
          </a:blip>
          <a:srcRect b="7811" l="23887" r="2659" t="3817"/>
          <a:stretch/>
        </p:blipFill>
        <p:spPr>
          <a:xfrm>
            <a:off x="3508500" y="1270575"/>
            <a:ext cx="1588250" cy="3518600"/>
          </a:xfrm>
          <a:prstGeom prst="rect">
            <a:avLst/>
          </a:prstGeom>
          <a:noFill/>
          <a:ln>
            <a:noFill/>
          </a:ln>
        </p:spPr>
      </p:pic>
      <p:pic>
        <p:nvPicPr>
          <p:cNvPr id="264" name="Google Shape;264;p29"/>
          <p:cNvPicPr preferRelativeResize="0"/>
          <p:nvPr/>
        </p:nvPicPr>
        <p:blipFill>
          <a:blip r:embed="rId4">
            <a:alphaModFix/>
          </a:blip>
          <a:stretch>
            <a:fillRect/>
          </a:stretch>
        </p:blipFill>
        <p:spPr>
          <a:xfrm>
            <a:off x="1144650" y="1270575"/>
            <a:ext cx="1207791" cy="3518602"/>
          </a:xfrm>
          <a:prstGeom prst="rect">
            <a:avLst/>
          </a:prstGeom>
          <a:noFill/>
          <a:ln>
            <a:noFill/>
          </a:ln>
        </p:spPr>
      </p:pic>
      <p:sp>
        <p:nvSpPr>
          <p:cNvPr id="265" name="Google Shape;265;p29"/>
          <p:cNvSpPr/>
          <p:nvPr/>
        </p:nvSpPr>
        <p:spPr>
          <a:xfrm>
            <a:off x="2618925"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6" name="Google Shape;266;p29"/>
          <p:cNvSpPr/>
          <p:nvPr/>
        </p:nvSpPr>
        <p:spPr>
          <a:xfrm>
            <a:off x="5219425"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7" name="Google Shape;267;p29"/>
          <p:cNvPicPr preferRelativeResize="0"/>
          <p:nvPr/>
        </p:nvPicPr>
        <p:blipFill>
          <a:blip r:embed="rId5">
            <a:alphaModFix/>
          </a:blip>
          <a:stretch>
            <a:fillRect/>
          </a:stretch>
        </p:blipFill>
        <p:spPr>
          <a:xfrm>
            <a:off x="5965200" y="1270575"/>
            <a:ext cx="898857" cy="954600"/>
          </a:xfrm>
          <a:prstGeom prst="rect">
            <a:avLst/>
          </a:prstGeom>
          <a:noFill/>
          <a:ln>
            <a:noFill/>
          </a:ln>
        </p:spPr>
      </p:pic>
      <p:pic>
        <p:nvPicPr>
          <p:cNvPr id="268" name="Google Shape;268;p29"/>
          <p:cNvPicPr preferRelativeResize="0"/>
          <p:nvPr/>
        </p:nvPicPr>
        <p:blipFill>
          <a:blip r:embed="rId6">
            <a:alphaModFix/>
          </a:blip>
          <a:stretch>
            <a:fillRect/>
          </a:stretch>
        </p:blipFill>
        <p:spPr>
          <a:xfrm>
            <a:off x="5965198" y="2510285"/>
            <a:ext cx="898850" cy="949679"/>
          </a:xfrm>
          <a:prstGeom prst="rect">
            <a:avLst/>
          </a:prstGeom>
          <a:noFill/>
          <a:ln>
            <a:noFill/>
          </a:ln>
        </p:spPr>
      </p:pic>
      <p:pic>
        <p:nvPicPr>
          <p:cNvPr id="269" name="Google Shape;269;p29"/>
          <p:cNvPicPr preferRelativeResize="0"/>
          <p:nvPr/>
        </p:nvPicPr>
        <p:blipFill>
          <a:blip r:embed="rId7">
            <a:alphaModFix/>
          </a:blip>
          <a:stretch>
            <a:fillRect/>
          </a:stretch>
        </p:blipFill>
        <p:spPr>
          <a:xfrm>
            <a:off x="5965200" y="3751173"/>
            <a:ext cx="898850" cy="942405"/>
          </a:xfrm>
          <a:prstGeom prst="rect">
            <a:avLst/>
          </a:prstGeom>
          <a:noFill/>
          <a:ln>
            <a:noFill/>
          </a:ln>
        </p:spPr>
      </p:pic>
      <p:pic>
        <p:nvPicPr>
          <p:cNvPr id="270" name="Google Shape;270;p29"/>
          <p:cNvPicPr preferRelativeResize="0"/>
          <p:nvPr/>
        </p:nvPicPr>
        <p:blipFill>
          <a:blip r:embed="rId8">
            <a:alphaModFix/>
          </a:blip>
          <a:stretch>
            <a:fillRect/>
          </a:stretch>
        </p:blipFill>
        <p:spPr>
          <a:xfrm>
            <a:off x="7100498" y="2510286"/>
            <a:ext cx="898850" cy="949679"/>
          </a:xfrm>
          <a:prstGeom prst="rect">
            <a:avLst/>
          </a:prstGeom>
          <a:noFill/>
          <a:ln>
            <a:noFill/>
          </a:ln>
        </p:spPr>
      </p:pic>
      <p:pic>
        <p:nvPicPr>
          <p:cNvPr id="271" name="Google Shape;271;p29"/>
          <p:cNvPicPr preferRelativeResize="0"/>
          <p:nvPr/>
        </p:nvPicPr>
        <p:blipFill>
          <a:blip r:embed="rId9">
            <a:alphaModFix/>
          </a:blip>
          <a:stretch>
            <a:fillRect/>
          </a:stretch>
        </p:blipFill>
        <p:spPr>
          <a:xfrm>
            <a:off x="7100500" y="1276673"/>
            <a:ext cx="898850" cy="942405"/>
          </a:xfrm>
          <a:prstGeom prst="rect">
            <a:avLst/>
          </a:prstGeom>
          <a:noFill/>
          <a:ln>
            <a:noFill/>
          </a:ln>
        </p:spPr>
      </p:pic>
      <p:pic>
        <p:nvPicPr>
          <p:cNvPr id="272" name="Google Shape;272;p29"/>
          <p:cNvPicPr preferRelativeResize="0"/>
          <p:nvPr/>
        </p:nvPicPr>
        <p:blipFill>
          <a:blip r:embed="rId10">
            <a:alphaModFix/>
          </a:blip>
          <a:stretch>
            <a:fillRect/>
          </a:stretch>
        </p:blipFill>
        <p:spPr>
          <a:xfrm>
            <a:off x="7100491" y="3757266"/>
            <a:ext cx="898850" cy="9496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819150" y="379175"/>
            <a:ext cx="75057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Branched epithelium example</a:t>
            </a:r>
            <a:endParaRPr/>
          </a:p>
        </p:txBody>
      </p:sp>
      <p:sp>
        <p:nvSpPr>
          <p:cNvPr id="278" name="Google Shape;278;p30"/>
          <p:cNvSpPr/>
          <p:nvPr/>
        </p:nvSpPr>
        <p:spPr>
          <a:xfrm>
            <a:off x="2887700"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9" name="Google Shape;279;p30"/>
          <p:cNvSpPr/>
          <p:nvPr/>
        </p:nvSpPr>
        <p:spPr>
          <a:xfrm>
            <a:off x="5633200"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0" name="Google Shape;280;p30"/>
          <p:cNvPicPr preferRelativeResize="0"/>
          <p:nvPr/>
        </p:nvPicPr>
        <p:blipFill rotWithShape="1">
          <a:blip r:embed="rId3">
            <a:alphaModFix/>
          </a:blip>
          <a:srcRect b="9048" l="16189" r="6387" t="3607"/>
          <a:stretch/>
        </p:blipFill>
        <p:spPr>
          <a:xfrm>
            <a:off x="3731625" y="1859400"/>
            <a:ext cx="1680742" cy="2251450"/>
          </a:xfrm>
          <a:prstGeom prst="rect">
            <a:avLst/>
          </a:prstGeom>
          <a:noFill/>
          <a:ln>
            <a:noFill/>
          </a:ln>
        </p:spPr>
      </p:pic>
      <p:pic>
        <p:nvPicPr>
          <p:cNvPr id="281" name="Google Shape;281;p30"/>
          <p:cNvPicPr preferRelativeResize="0"/>
          <p:nvPr/>
        </p:nvPicPr>
        <p:blipFill>
          <a:blip r:embed="rId4">
            <a:alphaModFix/>
          </a:blip>
          <a:stretch>
            <a:fillRect/>
          </a:stretch>
        </p:blipFill>
        <p:spPr>
          <a:xfrm>
            <a:off x="1088206" y="1859388"/>
            <a:ext cx="1578674" cy="2251469"/>
          </a:xfrm>
          <a:prstGeom prst="rect">
            <a:avLst/>
          </a:prstGeom>
          <a:noFill/>
          <a:ln>
            <a:noFill/>
          </a:ln>
        </p:spPr>
      </p:pic>
      <p:pic>
        <p:nvPicPr>
          <p:cNvPr id="282" name="Google Shape;282;p30"/>
          <p:cNvPicPr preferRelativeResize="0"/>
          <p:nvPr/>
        </p:nvPicPr>
        <p:blipFill>
          <a:blip r:embed="rId5">
            <a:alphaModFix/>
          </a:blip>
          <a:stretch>
            <a:fillRect/>
          </a:stretch>
        </p:blipFill>
        <p:spPr>
          <a:xfrm>
            <a:off x="6709275" y="1259527"/>
            <a:ext cx="794657" cy="841312"/>
          </a:xfrm>
          <a:prstGeom prst="rect">
            <a:avLst/>
          </a:prstGeom>
          <a:noFill/>
          <a:ln>
            <a:noFill/>
          </a:ln>
        </p:spPr>
      </p:pic>
      <p:pic>
        <p:nvPicPr>
          <p:cNvPr id="283" name="Google Shape;283;p30"/>
          <p:cNvPicPr preferRelativeResize="0"/>
          <p:nvPr/>
        </p:nvPicPr>
        <p:blipFill>
          <a:blip r:embed="rId6">
            <a:alphaModFix/>
          </a:blip>
          <a:stretch>
            <a:fillRect/>
          </a:stretch>
        </p:blipFill>
        <p:spPr>
          <a:xfrm>
            <a:off x="7595368" y="1259527"/>
            <a:ext cx="794657" cy="841318"/>
          </a:xfrm>
          <a:prstGeom prst="rect">
            <a:avLst/>
          </a:prstGeom>
          <a:noFill/>
          <a:ln>
            <a:noFill/>
          </a:ln>
        </p:spPr>
      </p:pic>
      <p:pic>
        <p:nvPicPr>
          <p:cNvPr id="284" name="Google Shape;284;p30"/>
          <p:cNvPicPr preferRelativeResize="0"/>
          <p:nvPr/>
        </p:nvPicPr>
        <p:blipFill>
          <a:blip r:embed="rId7">
            <a:alphaModFix/>
          </a:blip>
          <a:stretch>
            <a:fillRect/>
          </a:stretch>
        </p:blipFill>
        <p:spPr>
          <a:xfrm>
            <a:off x="6709275" y="2100839"/>
            <a:ext cx="794657" cy="841318"/>
          </a:xfrm>
          <a:prstGeom prst="rect">
            <a:avLst/>
          </a:prstGeom>
          <a:noFill/>
          <a:ln>
            <a:noFill/>
          </a:ln>
        </p:spPr>
      </p:pic>
      <p:pic>
        <p:nvPicPr>
          <p:cNvPr id="285" name="Google Shape;285;p30"/>
          <p:cNvPicPr preferRelativeResize="0"/>
          <p:nvPr/>
        </p:nvPicPr>
        <p:blipFill>
          <a:blip r:embed="rId8">
            <a:alphaModFix/>
          </a:blip>
          <a:stretch>
            <a:fillRect/>
          </a:stretch>
        </p:blipFill>
        <p:spPr>
          <a:xfrm>
            <a:off x="7595360" y="2098655"/>
            <a:ext cx="794657" cy="845672"/>
          </a:xfrm>
          <a:prstGeom prst="rect">
            <a:avLst/>
          </a:prstGeom>
          <a:noFill/>
          <a:ln>
            <a:noFill/>
          </a:ln>
        </p:spPr>
      </p:pic>
      <p:pic>
        <p:nvPicPr>
          <p:cNvPr id="286" name="Google Shape;286;p30"/>
          <p:cNvPicPr preferRelativeResize="0"/>
          <p:nvPr/>
        </p:nvPicPr>
        <p:blipFill>
          <a:blip r:embed="rId9">
            <a:alphaModFix/>
          </a:blip>
          <a:stretch>
            <a:fillRect/>
          </a:stretch>
        </p:blipFill>
        <p:spPr>
          <a:xfrm>
            <a:off x="6256300" y="3247313"/>
            <a:ext cx="1259000" cy="1330211"/>
          </a:xfrm>
          <a:prstGeom prst="rect">
            <a:avLst/>
          </a:prstGeom>
          <a:noFill/>
          <a:ln>
            <a:noFill/>
          </a:ln>
        </p:spPr>
      </p:pic>
      <p:pic>
        <p:nvPicPr>
          <p:cNvPr id="287" name="Google Shape;287;p30"/>
          <p:cNvPicPr preferRelativeResize="0"/>
          <p:nvPr/>
        </p:nvPicPr>
        <p:blipFill>
          <a:blip r:embed="rId10">
            <a:alphaModFix/>
          </a:blip>
          <a:stretch>
            <a:fillRect/>
          </a:stretch>
        </p:blipFill>
        <p:spPr>
          <a:xfrm>
            <a:off x="7595367" y="3247288"/>
            <a:ext cx="1259000" cy="1330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819150" y="379175"/>
            <a:ext cx="75057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Losing squares with second pass</a:t>
            </a:r>
            <a:endParaRPr/>
          </a:p>
        </p:txBody>
      </p:sp>
      <p:sp>
        <p:nvSpPr>
          <p:cNvPr id="293" name="Google Shape;293;p31"/>
          <p:cNvSpPr/>
          <p:nvPr/>
        </p:nvSpPr>
        <p:spPr>
          <a:xfrm>
            <a:off x="2887700"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4" name="Google Shape;294;p31"/>
          <p:cNvSpPr/>
          <p:nvPr/>
        </p:nvSpPr>
        <p:spPr>
          <a:xfrm>
            <a:off x="5633200" y="27733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95" name="Google Shape;295;p31"/>
          <p:cNvPicPr preferRelativeResize="0"/>
          <p:nvPr/>
        </p:nvPicPr>
        <p:blipFill rotWithShape="1">
          <a:blip r:embed="rId3">
            <a:alphaModFix/>
          </a:blip>
          <a:srcRect b="9048" l="16189" r="6387" t="3607"/>
          <a:stretch/>
        </p:blipFill>
        <p:spPr>
          <a:xfrm>
            <a:off x="3731625" y="1859400"/>
            <a:ext cx="1680742" cy="2251450"/>
          </a:xfrm>
          <a:prstGeom prst="rect">
            <a:avLst/>
          </a:prstGeom>
          <a:noFill/>
          <a:ln>
            <a:noFill/>
          </a:ln>
        </p:spPr>
      </p:pic>
      <p:pic>
        <p:nvPicPr>
          <p:cNvPr id="296" name="Google Shape;296;p31"/>
          <p:cNvPicPr preferRelativeResize="0"/>
          <p:nvPr/>
        </p:nvPicPr>
        <p:blipFill>
          <a:blip r:embed="rId4">
            <a:alphaModFix/>
          </a:blip>
          <a:stretch>
            <a:fillRect/>
          </a:stretch>
        </p:blipFill>
        <p:spPr>
          <a:xfrm>
            <a:off x="1088206" y="1859388"/>
            <a:ext cx="1578674" cy="2251469"/>
          </a:xfrm>
          <a:prstGeom prst="rect">
            <a:avLst/>
          </a:prstGeom>
          <a:noFill/>
          <a:ln>
            <a:noFill/>
          </a:ln>
        </p:spPr>
      </p:pic>
      <p:pic>
        <p:nvPicPr>
          <p:cNvPr id="297" name="Google Shape;297;p31"/>
          <p:cNvPicPr preferRelativeResize="0"/>
          <p:nvPr/>
        </p:nvPicPr>
        <p:blipFill rotWithShape="1">
          <a:blip r:embed="rId5">
            <a:alphaModFix/>
          </a:blip>
          <a:srcRect b="8037" l="15814" r="5189" t="3926"/>
          <a:stretch/>
        </p:blipFill>
        <p:spPr>
          <a:xfrm>
            <a:off x="6477125" y="1859400"/>
            <a:ext cx="1701315" cy="225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606800" y="524750"/>
            <a:ext cx="52122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Non-Continuous Epitheliums</a:t>
            </a:r>
            <a:endParaRPr/>
          </a:p>
        </p:txBody>
      </p:sp>
      <p:sp>
        <p:nvSpPr>
          <p:cNvPr id="135" name="Google Shape;135;p14"/>
          <p:cNvSpPr txBox="1"/>
          <p:nvPr>
            <p:ph idx="1" type="body"/>
          </p:nvPr>
        </p:nvSpPr>
        <p:spPr>
          <a:xfrm>
            <a:off x="1082150" y="1247025"/>
            <a:ext cx="4261500" cy="33972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The original </a:t>
            </a:r>
            <a:r>
              <a:rPr lang="en" sz="1500"/>
              <a:t>approach</a:t>
            </a:r>
            <a:r>
              <a:rPr lang="en" sz="1500"/>
              <a:t> worked best on </a:t>
            </a:r>
            <a:r>
              <a:rPr lang="en" sz="1500"/>
              <a:t>continuous, circular epitheliums</a:t>
            </a:r>
            <a:endParaRPr sz="1500"/>
          </a:p>
          <a:p>
            <a:pPr indent="-311150" lvl="1" marL="914400" rtl="0" algn="l">
              <a:spcBef>
                <a:spcPts val="0"/>
              </a:spcBef>
              <a:spcAft>
                <a:spcPts val="0"/>
              </a:spcAft>
              <a:buSzPts val="1300"/>
              <a:buChar char="○"/>
            </a:pPr>
            <a:r>
              <a:rPr lang="en" sz="1300"/>
              <a:t>However some cells have disjointed or even totally separate sections of epithelium</a:t>
            </a:r>
            <a:endParaRPr sz="1300"/>
          </a:p>
          <a:p>
            <a:pPr indent="-323850" lvl="0" marL="457200" rtl="0" algn="l">
              <a:spcBef>
                <a:spcPts val="0"/>
              </a:spcBef>
              <a:spcAft>
                <a:spcPts val="0"/>
              </a:spcAft>
              <a:buSzPts val="1500"/>
              <a:buChar char="●"/>
            </a:pPr>
            <a:r>
              <a:rPr lang="en" sz="1500"/>
              <a:t>Detect all external contours and apply algorithm along all exterior</a:t>
            </a:r>
            <a:endParaRPr sz="1500"/>
          </a:p>
          <a:p>
            <a:pPr indent="-311150" lvl="1" marL="914400" rtl="0" algn="l">
              <a:spcBef>
                <a:spcPts val="0"/>
              </a:spcBef>
              <a:spcAft>
                <a:spcPts val="0"/>
              </a:spcAft>
              <a:buSzPts val="1300"/>
              <a:buChar char="○"/>
            </a:pPr>
            <a:r>
              <a:rPr lang="en" sz="1300"/>
              <a:t>This approach allows the algorithm to handle more complex shapes</a:t>
            </a:r>
            <a:br>
              <a:rPr lang="en" sz="1300"/>
            </a:br>
            <a:endParaRPr sz="1300"/>
          </a:p>
          <a:p>
            <a:pPr indent="-323850" lvl="0" marL="457200" rtl="0" algn="l">
              <a:spcBef>
                <a:spcPts val="0"/>
              </a:spcBef>
              <a:spcAft>
                <a:spcPts val="0"/>
              </a:spcAft>
              <a:buSzPts val="1500"/>
              <a:buChar char="●"/>
            </a:pPr>
            <a:r>
              <a:rPr lang="en" sz="1500"/>
              <a:t>Contour hierarchy</a:t>
            </a:r>
            <a:endParaRPr sz="1500"/>
          </a:p>
          <a:p>
            <a:pPr indent="-311150" lvl="1" marL="914400" rtl="0" algn="l">
              <a:spcBef>
                <a:spcPts val="0"/>
              </a:spcBef>
              <a:spcAft>
                <a:spcPts val="0"/>
              </a:spcAft>
              <a:buSzPts val="1300"/>
              <a:buChar char="○"/>
            </a:pPr>
            <a:r>
              <a:rPr lang="en" sz="1300"/>
              <a:t>This is information on how contours exist in relation to one another</a:t>
            </a:r>
            <a:endParaRPr sz="1300"/>
          </a:p>
          <a:p>
            <a:pPr indent="-311150" lvl="1" marL="914400" rtl="0" algn="l">
              <a:spcBef>
                <a:spcPts val="0"/>
              </a:spcBef>
              <a:spcAft>
                <a:spcPts val="0"/>
              </a:spcAft>
              <a:buSzPts val="1300"/>
              <a:buChar char="○"/>
            </a:pPr>
            <a:r>
              <a:rPr lang="en" sz="1300"/>
              <a:t>May allow for more advanced approaches to complex cells</a:t>
            </a:r>
            <a:endParaRPr sz="1300"/>
          </a:p>
        </p:txBody>
      </p:sp>
      <p:pic>
        <p:nvPicPr>
          <p:cNvPr id="136" name="Google Shape;136;p14"/>
          <p:cNvPicPr preferRelativeResize="0"/>
          <p:nvPr/>
        </p:nvPicPr>
        <p:blipFill>
          <a:blip r:embed="rId3">
            <a:alphaModFix/>
          </a:blip>
          <a:stretch>
            <a:fillRect/>
          </a:stretch>
        </p:blipFill>
        <p:spPr>
          <a:xfrm>
            <a:off x="6427000" y="450226"/>
            <a:ext cx="1917525" cy="4243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819150" y="379175"/>
            <a:ext cx="75057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Wide epithelium example</a:t>
            </a:r>
            <a:endParaRPr/>
          </a:p>
        </p:txBody>
      </p:sp>
      <p:sp>
        <p:nvSpPr>
          <p:cNvPr id="303" name="Google Shape;303;p32"/>
          <p:cNvSpPr/>
          <p:nvPr/>
        </p:nvSpPr>
        <p:spPr>
          <a:xfrm>
            <a:off x="2434975" y="27611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4" name="Google Shape;304;p32"/>
          <p:cNvSpPr/>
          <p:nvPr/>
        </p:nvSpPr>
        <p:spPr>
          <a:xfrm>
            <a:off x="5050663" y="2761125"/>
            <a:ext cx="623100" cy="171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05" name="Google Shape;305;p32"/>
          <p:cNvPicPr preferRelativeResize="0"/>
          <p:nvPr/>
        </p:nvPicPr>
        <p:blipFill rotWithShape="1">
          <a:blip r:embed="rId3">
            <a:alphaModFix/>
          </a:blip>
          <a:srcRect b="7871" l="18262" r="4290" t="4661"/>
          <a:stretch/>
        </p:blipFill>
        <p:spPr>
          <a:xfrm>
            <a:off x="3350513" y="1635700"/>
            <a:ext cx="1407713" cy="2283500"/>
          </a:xfrm>
          <a:prstGeom prst="rect">
            <a:avLst/>
          </a:prstGeom>
          <a:noFill/>
          <a:ln>
            <a:noFill/>
          </a:ln>
        </p:spPr>
      </p:pic>
      <p:pic>
        <p:nvPicPr>
          <p:cNvPr id="306" name="Google Shape;306;p32"/>
          <p:cNvPicPr preferRelativeResize="0"/>
          <p:nvPr/>
        </p:nvPicPr>
        <p:blipFill>
          <a:blip r:embed="rId4">
            <a:alphaModFix/>
          </a:blip>
          <a:stretch>
            <a:fillRect/>
          </a:stretch>
        </p:blipFill>
        <p:spPr>
          <a:xfrm>
            <a:off x="734838" y="1575450"/>
            <a:ext cx="1407725" cy="2542346"/>
          </a:xfrm>
          <a:prstGeom prst="rect">
            <a:avLst/>
          </a:prstGeom>
          <a:noFill/>
          <a:ln>
            <a:noFill/>
          </a:ln>
        </p:spPr>
      </p:pic>
      <p:pic>
        <p:nvPicPr>
          <p:cNvPr id="307" name="Google Shape;307;p32"/>
          <p:cNvPicPr preferRelativeResize="0"/>
          <p:nvPr/>
        </p:nvPicPr>
        <p:blipFill>
          <a:blip r:embed="rId5">
            <a:alphaModFix/>
          </a:blip>
          <a:stretch>
            <a:fillRect/>
          </a:stretch>
        </p:blipFill>
        <p:spPr>
          <a:xfrm>
            <a:off x="7243388" y="1614750"/>
            <a:ext cx="1165779" cy="1244500"/>
          </a:xfrm>
          <a:prstGeom prst="rect">
            <a:avLst/>
          </a:prstGeom>
          <a:noFill/>
          <a:ln>
            <a:noFill/>
          </a:ln>
        </p:spPr>
      </p:pic>
      <p:pic>
        <p:nvPicPr>
          <p:cNvPr id="308" name="Google Shape;308;p32"/>
          <p:cNvPicPr preferRelativeResize="0"/>
          <p:nvPr/>
        </p:nvPicPr>
        <p:blipFill>
          <a:blip r:embed="rId6">
            <a:alphaModFix/>
          </a:blip>
          <a:stretch>
            <a:fillRect/>
          </a:stretch>
        </p:blipFill>
        <p:spPr>
          <a:xfrm>
            <a:off x="7243388" y="3131925"/>
            <a:ext cx="1165775" cy="1228550"/>
          </a:xfrm>
          <a:prstGeom prst="rect">
            <a:avLst/>
          </a:prstGeom>
          <a:noFill/>
          <a:ln>
            <a:noFill/>
          </a:ln>
        </p:spPr>
      </p:pic>
      <p:pic>
        <p:nvPicPr>
          <p:cNvPr id="309" name="Google Shape;309;p32"/>
          <p:cNvPicPr preferRelativeResize="0"/>
          <p:nvPr/>
        </p:nvPicPr>
        <p:blipFill>
          <a:blip r:embed="rId7">
            <a:alphaModFix/>
          </a:blip>
          <a:stretch>
            <a:fillRect/>
          </a:stretch>
        </p:blipFill>
        <p:spPr>
          <a:xfrm>
            <a:off x="5966188" y="3130350"/>
            <a:ext cx="1165775" cy="1231701"/>
          </a:xfrm>
          <a:prstGeom prst="rect">
            <a:avLst/>
          </a:prstGeom>
          <a:noFill/>
          <a:ln>
            <a:noFill/>
          </a:ln>
        </p:spPr>
      </p:pic>
      <p:pic>
        <p:nvPicPr>
          <p:cNvPr id="310" name="Google Shape;310;p32"/>
          <p:cNvPicPr preferRelativeResize="0"/>
          <p:nvPr/>
        </p:nvPicPr>
        <p:blipFill>
          <a:blip r:embed="rId8">
            <a:alphaModFix/>
          </a:blip>
          <a:stretch>
            <a:fillRect/>
          </a:stretch>
        </p:blipFill>
        <p:spPr>
          <a:xfrm>
            <a:off x="5966187" y="1642099"/>
            <a:ext cx="1165775" cy="12317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Secondary Attempt</a:t>
            </a:r>
            <a:endParaRPr/>
          </a:p>
        </p:txBody>
      </p:sp>
      <p:sp>
        <p:nvSpPr>
          <p:cNvPr id="316" name="Google Shape;316;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33"/>
          <p:cNvPicPr preferRelativeResize="0"/>
          <p:nvPr/>
        </p:nvPicPr>
        <p:blipFill>
          <a:blip r:embed="rId3">
            <a:alphaModFix/>
          </a:blip>
          <a:stretch>
            <a:fillRect/>
          </a:stretch>
        </p:blipFill>
        <p:spPr>
          <a:xfrm>
            <a:off x="1004475" y="1638325"/>
            <a:ext cx="1116275" cy="3152800"/>
          </a:xfrm>
          <a:prstGeom prst="rect">
            <a:avLst/>
          </a:prstGeom>
          <a:noFill/>
          <a:ln>
            <a:noFill/>
          </a:ln>
        </p:spPr>
      </p:pic>
      <p:pic>
        <p:nvPicPr>
          <p:cNvPr id="318" name="Google Shape;318;p33"/>
          <p:cNvPicPr preferRelativeResize="0"/>
          <p:nvPr/>
        </p:nvPicPr>
        <p:blipFill>
          <a:blip r:embed="rId4">
            <a:alphaModFix/>
          </a:blip>
          <a:stretch>
            <a:fillRect/>
          </a:stretch>
        </p:blipFill>
        <p:spPr>
          <a:xfrm>
            <a:off x="2120750" y="1638330"/>
            <a:ext cx="1116275" cy="3225385"/>
          </a:xfrm>
          <a:prstGeom prst="rect">
            <a:avLst/>
          </a:prstGeom>
          <a:noFill/>
          <a:ln>
            <a:noFill/>
          </a:ln>
        </p:spPr>
      </p:pic>
      <p:pic>
        <p:nvPicPr>
          <p:cNvPr id="319" name="Google Shape;319;p33"/>
          <p:cNvPicPr preferRelativeResize="0"/>
          <p:nvPr/>
        </p:nvPicPr>
        <p:blipFill>
          <a:blip r:embed="rId5">
            <a:alphaModFix/>
          </a:blip>
          <a:stretch>
            <a:fillRect/>
          </a:stretch>
        </p:blipFill>
        <p:spPr>
          <a:xfrm>
            <a:off x="3833226" y="1638325"/>
            <a:ext cx="2258575" cy="2855849"/>
          </a:xfrm>
          <a:prstGeom prst="rect">
            <a:avLst/>
          </a:prstGeom>
          <a:noFill/>
          <a:ln>
            <a:noFill/>
          </a:ln>
        </p:spPr>
      </p:pic>
      <p:pic>
        <p:nvPicPr>
          <p:cNvPr id="320" name="Google Shape;320;p33"/>
          <p:cNvPicPr preferRelativeResize="0"/>
          <p:nvPr/>
        </p:nvPicPr>
        <p:blipFill>
          <a:blip r:embed="rId6">
            <a:alphaModFix/>
          </a:blip>
          <a:stretch>
            <a:fillRect/>
          </a:stretch>
        </p:blipFill>
        <p:spPr>
          <a:xfrm>
            <a:off x="6469873" y="1318400"/>
            <a:ext cx="1366269" cy="3495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idx="1" type="body"/>
          </p:nvPr>
        </p:nvSpPr>
        <p:spPr>
          <a:xfrm>
            <a:off x="819150" y="1990725"/>
            <a:ext cx="7967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contours, hierarchy = cv2.findContours(binary_image, </a:t>
            </a:r>
            <a:endParaRPr sz="2200"/>
          </a:p>
          <a:p>
            <a:pPr indent="457200" lvl="0" marL="1828800" rtl="0" algn="l">
              <a:spcBef>
                <a:spcPts val="1200"/>
              </a:spcBef>
              <a:spcAft>
                <a:spcPts val="0"/>
              </a:spcAft>
              <a:buNone/>
            </a:pPr>
            <a:r>
              <a:rPr lang="en" sz="2200"/>
              <a:t>         		     	      cv2.RETR_EXTERNAL, </a:t>
            </a:r>
            <a:endParaRPr sz="2200"/>
          </a:p>
          <a:p>
            <a:pPr indent="457200" lvl="0" marL="1828800" rtl="0" algn="l">
              <a:spcBef>
                <a:spcPts val="1200"/>
              </a:spcBef>
              <a:spcAft>
                <a:spcPts val="0"/>
              </a:spcAft>
              <a:buNone/>
            </a:pPr>
            <a:r>
              <a:rPr lang="en" sz="2200"/>
              <a:t>                        	      cv2.CHAIN_APPROX_SIMPLE</a:t>
            </a:r>
            <a:endParaRPr sz="2200"/>
          </a:p>
          <a:p>
            <a:pPr indent="457200" lvl="0" marL="4114800" rtl="0" algn="l">
              <a:spcBef>
                <a:spcPts val="1200"/>
              </a:spcBef>
              <a:spcAft>
                <a:spcPts val="1200"/>
              </a:spcAft>
              <a:buNone/>
            </a:pPr>
            <a:r>
              <a:rPr lang="en" sz="2200"/>
              <a:t>)</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 to Manipulate Contour Hierarchy</a:t>
            </a:r>
            <a:endParaRPr/>
          </a:p>
        </p:txBody>
      </p:sp>
      <p:pic>
        <p:nvPicPr>
          <p:cNvPr id="147" name="Google Shape;147;p16"/>
          <p:cNvPicPr preferRelativeResize="0"/>
          <p:nvPr/>
        </p:nvPicPr>
        <p:blipFill>
          <a:blip r:embed="rId3">
            <a:alphaModFix/>
          </a:blip>
          <a:stretch>
            <a:fillRect/>
          </a:stretch>
        </p:blipFill>
        <p:spPr>
          <a:xfrm>
            <a:off x="590550" y="1647794"/>
            <a:ext cx="4156376" cy="2706282"/>
          </a:xfrm>
          <a:prstGeom prst="rect">
            <a:avLst/>
          </a:prstGeom>
          <a:noFill/>
          <a:ln>
            <a:noFill/>
          </a:ln>
        </p:spPr>
      </p:pic>
      <p:sp>
        <p:nvSpPr>
          <p:cNvPr id="148" name="Google Shape;148;p16"/>
          <p:cNvSpPr txBox="1"/>
          <p:nvPr/>
        </p:nvSpPr>
        <p:spPr>
          <a:xfrm>
            <a:off x="4888800" y="1647800"/>
            <a:ext cx="3830700" cy="1884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Take advantage of CV2’s built-in capabilities for tracking nested contours</a:t>
            </a:r>
            <a:endParaRPr sz="1600">
              <a:solidFill>
                <a:schemeClr val="dk2"/>
              </a:solidFill>
              <a:latin typeface="Calibri"/>
              <a:ea typeface="Calibri"/>
              <a:cs typeface="Calibri"/>
              <a:sym typeface="Calibri"/>
            </a:endParaRPr>
          </a:p>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[Next, prev, child, parent]</a:t>
            </a:r>
            <a:endParaRPr sz="1600">
              <a:solidFill>
                <a:schemeClr val="dk2"/>
              </a:solidFill>
              <a:latin typeface="Calibri"/>
              <a:ea typeface="Calibri"/>
              <a:cs typeface="Calibri"/>
              <a:sym typeface="Calibri"/>
            </a:endParaRPr>
          </a:p>
          <a:p>
            <a:pPr indent="-330200" lvl="0" marL="4572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We want </a:t>
            </a:r>
            <a:endParaRPr sz="1600">
              <a:solidFill>
                <a:schemeClr val="dk2"/>
              </a:solidFill>
              <a:latin typeface="Calibri"/>
              <a:ea typeface="Calibri"/>
              <a:cs typeface="Calibri"/>
              <a:sym typeface="Calibri"/>
            </a:endParaRPr>
          </a:p>
          <a:p>
            <a:pPr indent="-330200" lvl="1" marL="9144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Donuts (no siblings, single child)</a:t>
            </a:r>
            <a:endParaRPr sz="1600">
              <a:solidFill>
                <a:schemeClr val="dk2"/>
              </a:solidFill>
              <a:latin typeface="Calibri"/>
              <a:ea typeface="Calibri"/>
              <a:cs typeface="Calibri"/>
              <a:sym typeface="Calibri"/>
            </a:endParaRPr>
          </a:p>
          <a:p>
            <a:pPr indent="-330200" lvl="1" marL="914400" rtl="0" algn="l">
              <a:spcBef>
                <a:spcPts val="0"/>
              </a:spcBef>
              <a:spcAft>
                <a:spcPts val="0"/>
              </a:spcAft>
              <a:buClr>
                <a:schemeClr val="dk2"/>
              </a:buClr>
              <a:buSzPts val="1600"/>
              <a:buFont typeface="Calibri"/>
              <a:buChar char="○"/>
            </a:pPr>
            <a:r>
              <a:rPr lang="en" sz="1600">
                <a:solidFill>
                  <a:schemeClr val="dk2"/>
                </a:solidFill>
                <a:latin typeface="Calibri"/>
                <a:ea typeface="Calibri"/>
                <a:cs typeface="Calibri"/>
                <a:sym typeface="Calibri"/>
              </a:rPr>
              <a:t>Islands (no parent, no child)</a:t>
            </a:r>
            <a:endParaRPr sz="1600">
              <a:solidFill>
                <a:schemeClr val="dk2"/>
              </a:solidFill>
              <a:latin typeface="Calibri"/>
              <a:ea typeface="Calibri"/>
              <a:cs typeface="Calibri"/>
              <a:sym typeface="Calibri"/>
            </a:endParaRPr>
          </a:p>
        </p:txBody>
      </p:sp>
      <p:pic>
        <p:nvPicPr>
          <p:cNvPr id="149" name="Google Shape;149;p16"/>
          <p:cNvPicPr preferRelativeResize="0"/>
          <p:nvPr/>
        </p:nvPicPr>
        <p:blipFill rotWithShape="1">
          <a:blip r:embed="rId4">
            <a:alphaModFix/>
          </a:blip>
          <a:srcRect b="39309" l="0" r="0" t="0"/>
          <a:stretch/>
        </p:blipFill>
        <p:spPr>
          <a:xfrm>
            <a:off x="5100650" y="3594525"/>
            <a:ext cx="2554225" cy="122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7"/>
          <p:cNvPicPr preferRelativeResize="0"/>
          <p:nvPr/>
        </p:nvPicPr>
        <p:blipFill>
          <a:blip r:embed="rId3">
            <a:alphaModFix/>
          </a:blip>
          <a:stretch>
            <a:fillRect/>
          </a:stretch>
        </p:blipFill>
        <p:spPr>
          <a:xfrm>
            <a:off x="307692" y="1601850"/>
            <a:ext cx="8573276" cy="24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81696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Performs just as well as RETR_EXTERNAL for most…</a:t>
            </a:r>
            <a:endParaRPr/>
          </a:p>
        </p:txBody>
      </p:sp>
      <p:pic>
        <p:nvPicPr>
          <p:cNvPr id="160" name="Google Shape;160;p18"/>
          <p:cNvPicPr preferRelativeResize="0"/>
          <p:nvPr/>
        </p:nvPicPr>
        <p:blipFill>
          <a:blip r:embed="rId3">
            <a:alphaModFix/>
          </a:blip>
          <a:stretch>
            <a:fillRect/>
          </a:stretch>
        </p:blipFill>
        <p:spPr>
          <a:xfrm>
            <a:off x="742950" y="1911175"/>
            <a:ext cx="2013500" cy="2191775"/>
          </a:xfrm>
          <a:prstGeom prst="rect">
            <a:avLst/>
          </a:prstGeom>
          <a:noFill/>
          <a:ln>
            <a:noFill/>
          </a:ln>
        </p:spPr>
      </p:pic>
      <p:pic>
        <p:nvPicPr>
          <p:cNvPr id="161" name="Google Shape;161;p18"/>
          <p:cNvPicPr preferRelativeResize="0"/>
          <p:nvPr/>
        </p:nvPicPr>
        <p:blipFill>
          <a:blip r:embed="rId4">
            <a:alphaModFix/>
          </a:blip>
          <a:stretch>
            <a:fillRect/>
          </a:stretch>
        </p:blipFill>
        <p:spPr>
          <a:xfrm>
            <a:off x="2917186" y="1942238"/>
            <a:ext cx="1766292" cy="2129650"/>
          </a:xfrm>
          <a:prstGeom prst="rect">
            <a:avLst/>
          </a:prstGeom>
          <a:noFill/>
          <a:ln>
            <a:noFill/>
          </a:ln>
        </p:spPr>
      </p:pic>
      <p:pic>
        <p:nvPicPr>
          <p:cNvPr id="162" name="Google Shape;162;p18"/>
          <p:cNvPicPr preferRelativeResize="0"/>
          <p:nvPr/>
        </p:nvPicPr>
        <p:blipFill>
          <a:blip r:embed="rId5">
            <a:alphaModFix/>
          </a:blip>
          <a:stretch>
            <a:fillRect/>
          </a:stretch>
        </p:blipFill>
        <p:spPr>
          <a:xfrm>
            <a:off x="5359471" y="1865446"/>
            <a:ext cx="1183800" cy="2665125"/>
          </a:xfrm>
          <a:prstGeom prst="rect">
            <a:avLst/>
          </a:prstGeom>
          <a:noFill/>
          <a:ln>
            <a:noFill/>
          </a:ln>
        </p:spPr>
      </p:pic>
      <p:pic>
        <p:nvPicPr>
          <p:cNvPr id="163" name="Google Shape;163;p18"/>
          <p:cNvPicPr preferRelativeResize="0"/>
          <p:nvPr/>
        </p:nvPicPr>
        <p:blipFill>
          <a:blip r:embed="rId5">
            <a:alphaModFix/>
          </a:blip>
          <a:stretch>
            <a:fillRect/>
          </a:stretch>
        </p:blipFill>
        <p:spPr>
          <a:xfrm>
            <a:off x="6677871" y="1869781"/>
            <a:ext cx="1183800" cy="2665146"/>
          </a:xfrm>
          <a:prstGeom prst="rect">
            <a:avLst/>
          </a:prstGeom>
          <a:noFill/>
          <a:ln>
            <a:noFill/>
          </a:ln>
        </p:spPr>
      </p:pic>
      <p:sp>
        <p:nvSpPr>
          <p:cNvPr id="164" name="Google Shape;164;p18"/>
          <p:cNvSpPr txBox="1"/>
          <p:nvPr/>
        </p:nvSpPr>
        <p:spPr>
          <a:xfrm>
            <a:off x="785199" y="4213775"/>
            <a:ext cx="36339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Hierarchy logic			RETR_EXTERNAL</a:t>
            </a:r>
            <a:endParaRPr sz="1300">
              <a:solidFill>
                <a:schemeClr val="dk2"/>
              </a:solidFill>
              <a:latin typeface="Calibri"/>
              <a:ea typeface="Calibri"/>
              <a:cs typeface="Calibri"/>
              <a:sym typeface="Calibri"/>
            </a:endParaRPr>
          </a:p>
        </p:txBody>
      </p:sp>
      <p:sp>
        <p:nvSpPr>
          <p:cNvPr id="165" name="Google Shape;165;p18"/>
          <p:cNvSpPr txBox="1"/>
          <p:nvPr/>
        </p:nvSpPr>
        <p:spPr>
          <a:xfrm>
            <a:off x="5449550" y="4549650"/>
            <a:ext cx="29106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Hierarchy logic	RETR_EXTERNAL</a:t>
            </a:r>
            <a:endParaRPr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9"/>
          <p:cNvPicPr preferRelativeResize="0"/>
          <p:nvPr/>
        </p:nvPicPr>
        <p:blipFill>
          <a:blip r:embed="rId3">
            <a:alphaModFix/>
          </a:blip>
          <a:stretch>
            <a:fillRect/>
          </a:stretch>
        </p:blipFill>
        <p:spPr>
          <a:xfrm>
            <a:off x="645838" y="1462275"/>
            <a:ext cx="2484776" cy="2602825"/>
          </a:xfrm>
          <a:prstGeom prst="rect">
            <a:avLst/>
          </a:prstGeom>
          <a:noFill/>
          <a:ln>
            <a:noFill/>
          </a:ln>
        </p:spPr>
      </p:pic>
      <p:pic>
        <p:nvPicPr>
          <p:cNvPr id="171" name="Google Shape;171;p19"/>
          <p:cNvPicPr preferRelativeResize="0"/>
          <p:nvPr/>
        </p:nvPicPr>
        <p:blipFill>
          <a:blip r:embed="rId4">
            <a:alphaModFix/>
          </a:blip>
          <a:stretch>
            <a:fillRect/>
          </a:stretch>
        </p:blipFill>
        <p:spPr>
          <a:xfrm>
            <a:off x="3336612" y="1550956"/>
            <a:ext cx="2418350" cy="2514144"/>
          </a:xfrm>
          <a:prstGeom prst="rect">
            <a:avLst/>
          </a:prstGeom>
          <a:noFill/>
          <a:ln>
            <a:noFill/>
          </a:ln>
        </p:spPr>
      </p:pic>
      <p:sp>
        <p:nvSpPr>
          <p:cNvPr id="172" name="Google Shape;172;p19"/>
          <p:cNvSpPr txBox="1"/>
          <p:nvPr/>
        </p:nvSpPr>
        <p:spPr>
          <a:xfrm>
            <a:off x="804650" y="4065100"/>
            <a:ext cx="41205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Hierarchy logic				RETR_EXTERNAL</a:t>
            </a:r>
            <a:endParaRPr sz="1300">
              <a:solidFill>
                <a:schemeClr val="dk2"/>
              </a:solidFill>
              <a:latin typeface="Calibri"/>
              <a:ea typeface="Calibri"/>
              <a:cs typeface="Calibri"/>
              <a:sym typeface="Calibri"/>
            </a:endParaRPr>
          </a:p>
        </p:txBody>
      </p:sp>
      <p:sp>
        <p:nvSpPr>
          <p:cNvPr id="173" name="Google Shape;173;p19"/>
          <p:cNvSpPr txBox="1"/>
          <p:nvPr>
            <p:ph type="title"/>
          </p:nvPr>
        </p:nvSpPr>
        <p:spPr>
          <a:xfrm>
            <a:off x="5905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fails miserably for others (😭)</a:t>
            </a:r>
            <a:endParaRPr/>
          </a:p>
        </p:txBody>
      </p:sp>
      <p:sp>
        <p:nvSpPr>
          <p:cNvPr id="174" name="Google Shape;174;p19"/>
          <p:cNvSpPr txBox="1"/>
          <p:nvPr/>
        </p:nvSpPr>
        <p:spPr>
          <a:xfrm>
            <a:off x="6280525" y="3364800"/>
            <a:ext cx="2418300" cy="14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Calibri"/>
                <a:ea typeface="Calibri"/>
                <a:cs typeface="Calibri"/>
                <a:sym typeface="Calibri"/>
              </a:rPr>
              <a:t>Next steps:</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Use different retrieval algorithm</a:t>
            </a:r>
            <a:endParaRPr sz="1800">
              <a:solidFill>
                <a:schemeClr val="dk2"/>
              </a:solidFill>
              <a:latin typeface="Calibri"/>
              <a:ea typeface="Calibri"/>
              <a:cs typeface="Calibri"/>
              <a:sym typeface="Calibri"/>
            </a:endParaRPr>
          </a:p>
          <a:p>
            <a:pPr indent="-342900" lvl="0" marL="457200" rtl="0" algn="l">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Implement size threshold</a:t>
            </a:r>
            <a:endParaRPr sz="18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787100" y="627525"/>
            <a:ext cx="44472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Parameter Optimization</a:t>
            </a:r>
            <a:endParaRPr/>
          </a:p>
        </p:txBody>
      </p:sp>
      <p:sp>
        <p:nvSpPr>
          <p:cNvPr id="180" name="Google Shape;180;p20"/>
          <p:cNvSpPr txBox="1"/>
          <p:nvPr>
            <p:ph idx="1" type="body"/>
          </p:nvPr>
        </p:nvSpPr>
        <p:spPr>
          <a:xfrm>
            <a:off x="698900" y="1461950"/>
            <a:ext cx="4623600" cy="2885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Char char="●"/>
            </a:pPr>
            <a:r>
              <a:rPr lang="en" sz="1500"/>
              <a:t>Set Parameters have a large impact on the final patching of a cell</a:t>
            </a:r>
            <a:endParaRPr sz="1500"/>
          </a:p>
          <a:p>
            <a:pPr indent="-311150" lvl="1" marL="914400" rtl="0" algn="l">
              <a:lnSpc>
                <a:spcPct val="105000"/>
              </a:lnSpc>
              <a:spcBef>
                <a:spcPts val="0"/>
              </a:spcBef>
              <a:spcAft>
                <a:spcPts val="0"/>
              </a:spcAft>
              <a:buSzPts val="1300"/>
              <a:buChar char="○"/>
            </a:pPr>
            <a:r>
              <a:rPr lang="en" sz="1300"/>
              <a:t>This is especially pronounced on difficult cells to patch</a:t>
            </a:r>
            <a:endParaRPr sz="1300"/>
          </a:p>
          <a:p>
            <a:pPr indent="-323850" lvl="0" marL="457200" rtl="0" algn="l">
              <a:lnSpc>
                <a:spcPct val="105000"/>
              </a:lnSpc>
              <a:spcBef>
                <a:spcPts val="0"/>
              </a:spcBef>
              <a:spcAft>
                <a:spcPts val="0"/>
              </a:spcAft>
              <a:buSzPts val="1500"/>
              <a:buChar char="●"/>
            </a:pPr>
            <a:r>
              <a:rPr lang="en" sz="1500"/>
              <a:t>A basic Grid Search allows for rudimentary parameter tuning	</a:t>
            </a:r>
            <a:endParaRPr sz="1500"/>
          </a:p>
          <a:p>
            <a:pPr indent="-311150" lvl="1" marL="914400" rtl="0" algn="l">
              <a:lnSpc>
                <a:spcPct val="105000"/>
              </a:lnSpc>
              <a:spcBef>
                <a:spcPts val="0"/>
              </a:spcBef>
              <a:spcAft>
                <a:spcPts val="0"/>
              </a:spcAft>
              <a:buSzPts val="1300"/>
              <a:buChar char="○"/>
            </a:pPr>
            <a:r>
              <a:rPr lang="en" sz="1300"/>
              <a:t>Tuned on a score metric made of % Epithelium patched and black pixels in patches</a:t>
            </a:r>
            <a:br>
              <a:rPr lang="en" sz="1300"/>
            </a:br>
            <a:endParaRPr sz="1300"/>
          </a:p>
          <a:p>
            <a:pPr indent="-323850" lvl="0" marL="457200" rtl="0" algn="l">
              <a:lnSpc>
                <a:spcPct val="105000"/>
              </a:lnSpc>
              <a:spcBef>
                <a:spcPts val="0"/>
              </a:spcBef>
              <a:spcAft>
                <a:spcPts val="0"/>
              </a:spcAft>
              <a:buSzPts val="1500"/>
              <a:buChar char="●"/>
            </a:pPr>
            <a:r>
              <a:rPr lang="en" sz="1500"/>
              <a:t>Potential next step:</a:t>
            </a:r>
            <a:endParaRPr sz="1500"/>
          </a:p>
          <a:p>
            <a:pPr indent="-311150" lvl="1" marL="914400" rtl="0" algn="l">
              <a:lnSpc>
                <a:spcPct val="105000"/>
              </a:lnSpc>
              <a:spcBef>
                <a:spcPts val="0"/>
              </a:spcBef>
              <a:spcAft>
                <a:spcPts val="0"/>
              </a:spcAft>
              <a:buSzPts val="1300"/>
              <a:buChar char="○"/>
            </a:pPr>
            <a:r>
              <a:rPr lang="en" sz="1300"/>
              <a:t>Improving score function/evaluation metrics</a:t>
            </a:r>
            <a:endParaRPr sz="1300"/>
          </a:p>
          <a:p>
            <a:pPr indent="-311150" lvl="1" marL="914400" rtl="0" algn="l">
              <a:lnSpc>
                <a:spcPct val="105000"/>
              </a:lnSpc>
              <a:spcBef>
                <a:spcPts val="0"/>
              </a:spcBef>
              <a:spcAft>
                <a:spcPts val="0"/>
              </a:spcAft>
              <a:buSzPts val="1300"/>
              <a:buChar char="○"/>
            </a:pPr>
            <a:r>
              <a:rPr lang="en" sz="1300"/>
              <a:t>Looking for </a:t>
            </a:r>
            <a:r>
              <a:rPr lang="en" sz="1300"/>
              <a:t>additional</a:t>
            </a:r>
            <a:r>
              <a:rPr lang="en" sz="1300"/>
              <a:t> aspects to parameterize</a:t>
            </a:r>
            <a:endParaRPr sz="1300"/>
          </a:p>
        </p:txBody>
      </p:sp>
      <p:pic>
        <p:nvPicPr>
          <p:cNvPr id="181" name="Google Shape;181;p20"/>
          <p:cNvPicPr preferRelativeResize="0"/>
          <p:nvPr/>
        </p:nvPicPr>
        <p:blipFill>
          <a:blip r:embed="rId3">
            <a:alphaModFix/>
          </a:blip>
          <a:stretch>
            <a:fillRect/>
          </a:stretch>
        </p:blipFill>
        <p:spPr>
          <a:xfrm>
            <a:off x="6713175" y="226125"/>
            <a:ext cx="1634675" cy="1974449"/>
          </a:xfrm>
          <a:prstGeom prst="rect">
            <a:avLst/>
          </a:prstGeom>
          <a:noFill/>
          <a:ln>
            <a:noFill/>
          </a:ln>
        </p:spPr>
      </p:pic>
      <p:pic>
        <p:nvPicPr>
          <p:cNvPr id="182" name="Google Shape;182;p20"/>
          <p:cNvPicPr preferRelativeResize="0"/>
          <p:nvPr/>
        </p:nvPicPr>
        <p:blipFill rotWithShape="1">
          <a:blip r:embed="rId4">
            <a:alphaModFix/>
          </a:blip>
          <a:srcRect b="0" l="2912" r="0" t="2676"/>
          <a:stretch/>
        </p:blipFill>
        <p:spPr>
          <a:xfrm>
            <a:off x="6713186" y="2744250"/>
            <a:ext cx="1780875" cy="2151024"/>
          </a:xfrm>
          <a:prstGeom prst="rect">
            <a:avLst/>
          </a:prstGeom>
          <a:noFill/>
          <a:ln>
            <a:noFill/>
          </a:ln>
        </p:spPr>
      </p:pic>
      <p:sp>
        <p:nvSpPr>
          <p:cNvPr id="183" name="Google Shape;183;p20"/>
          <p:cNvSpPr/>
          <p:nvPr/>
        </p:nvSpPr>
        <p:spPr>
          <a:xfrm>
            <a:off x="7411300" y="2200575"/>
            <a:ext cx="384600" cy="504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1"/>
          <p:cNvPicPr preferRelativeResize="0"/>
          <p:nvPr/>
        </p:nvPicPr>
        <p:blipFill>
          <a:blip r:embed="rId3">
            <a:alphaModFix/>
          </a:blip>
          <a:stretch>
            <a:fillRect/>
          </a:stretch>
        </p:blipFill>
        <p:spPr>
          <a:xfrm>
            <a:off x="3713086" y="1794475"/>
            <a:ext cx="4326399" cy="2881549"/>
          </a:xfrm>
          <a:prstGeom prst="rect">
            <a:avLst/>
          </a:prstGeom>
          <a:noFill/>
          <a:ln>
            <a:noFill/>
          </a:ln>
        </p:spPr>
      </p:pic>
      <p:pic>
        <p:nvPicPr>
          <p:cNvPr id="189" name="Google Shape;189;p21"/>
          <p:cNvPicPr preferRelativeResize="0"/>
          <p:nvPr/>
        </p:nvPicPr>
        <p:blipFill>
          <a:blip r:embed="rId4">
            <a:alphaModFix/>
          </a:blip>
          <a:stretch>
            <a:fillRect/>
          </a:stretch>
        </p:blipFill>
        <p:spPr>
          <a:xfrm>
            <a:off x="2977100" y="275450"/>
            <a:ext cx="5798374" cy="1420400"/>
          </a:xfrm>
          <a:prstGeom prst="rect">
            <a:avLst/>
          </a:prstGeom>
          <a:noFill/>
          <a:ln>
            <a:noFill/>
          </a:ln>
        </p:spPr>
      </p:pic>
      <p:pic>
        <p:nvPicPr>
          <p:cNvPr id="190" name="Google Shape;190;p21"/>
          <p:cNvPicPr preferRelativeResize="0"/>
          <p:nvPr/>
        </p:nvPicPr>
        <p:blipFill rotWithShape="1">
          <a:blip r:embed="rId5">
            <a:alphaModFix/>
          </a:blip>
          <a:srcRect b="0" l="0" r="0" t="1351"/>
          <a:stretch/>
        </p:blipFill>
        <p:spPr>
          <a:xfrm>
            <a:off x="531225" y="365875"/>
            <a:ext cx="1802850" cy="431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